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Century Schoolbook" pitchFamily="18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65725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Google Shape;26;p2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2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274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" name="Google Shape;28;p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96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2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>
            <a:spLocks noGrp="1"/>
          </p:cNvSpPr>
          <p:nvPr>
            <p:ph type="title"/>
          </p:nvPr>
        </p:nvSpPr>
        <p:spPr>
          <a:xfrm rot="5400000">
            <a:off x="4541837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2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dk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sz="3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800" b="1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dt" idx="10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ftr" idx="11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0" name="Google Shape;60;p6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1" name="Google Shape;61;p6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2" name="Google Shape;62;p6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3" name="Google Shape;63;p6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6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274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" name="Google Shape;65;p6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6" name="Google Shape;66;p6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96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7" name="Google Shape;67;p6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8" name="Google Shape;68;p6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74" name="Google Shape;74;p6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p6"/>
          <p:cNvSpPr txBox="1">
            <a:spLocks noGrp="1"/>
          </p:cNvSpPr>
          <p:nvPr>
            <p:ph type="sldNum" idx="12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7"/>
          <p:cNvSpPr txBox="1">
            <a:spLocks noGrp="1"/>
          </p:cNvSpPr>
          <p:nvPr>
            <p:ph type="body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2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>
            <a:spLocks noGrp="1"/>
          </p:cNvSpPr>
          <p:nvPr>
            <p:ph type="body" idx="3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>
            <a:spLocks noGrp="1"/>
          </p:cNvSpPr>
          <p:nvPr>
            <p:ph type="body" idx="4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4" name="Google Shape;94;p9"/>
          <p:cNvSpPr txBox="1"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sz="2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body" idx="1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6" name="Google Shape;96;p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" name="Google Shape;97;p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8" name="Google Shape;98;p9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9" name="Google Shape;99;p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Google Shape;100;p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" name="Google Shape;101;p9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9"/>
          <p:cNvSpPr txBox="1">
            <a:spLocks noGrp="1"/>
          </p:cNvSpPr>
          <p:nvPr>
            <p:ph type="body" idx="2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9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5" name="Google Shape;105;p9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8" name="Google Shape;108;p10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Google Shape;109;p10"/>
          <p:cNvSpPr txBox="1"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0"/>
          <p:cNvSpPr>
            <a:spLocks noGrp="1"/>
          </p:cNvSpPr>
          <p:nvPr>
            <p:ph type="pic" idx="2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11" name="Google Shape;111;p10"/>
          <p:cNvSpPr txBox="1">
            <a:spLocks noGrp="1"/>
          </p:cNvSpPr>
          <p:nvPr>
            <p:ph type="body" idx="1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marL="914400" lvl="1" indent="-28956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marL="1371600" lvl="2" indent="-2667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marL="1828800" lvl="3" indent="-262889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marL="2286000" lvl="4" indent="-267461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12" name="Google Shape;112;p10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3" name="Google Shape;113;p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Google Shape;114;p1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p1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1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7" name="Google Shape;117;p10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0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9" name="Google Shape;119;p10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1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1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33528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297180" algn="l" rtl="0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297180" algn="l" rtl="0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297688" algn="l" rtl="0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281939" algn="l" rtl="0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>
            <a:spLocks noGrp="1"/>
          </p:cNvSpPr>
          <p:nvPr>
            <p:ph type="ctrTitle"/>
          </p:nvPr>
        </p:nvSpPr>
        <p:spPr>
          <a:xfrm>
            <a:off x="2286000" y="1214422"/>
            <a:ext cx="6172200" cy="2643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B3D42"/>
              </a:buClr>
              <a:buSzPts val="3000"/>
              <a:buFont typeface="Century Schoolbook"/>
              <a:buNone/>
            </a:pPr>
            <a:r>
              <a:rPr lang="ru-RU">
                <a:solidFill>
                  <a:srgbClr val="3B3D42"/>
                </a:solidFill>
              </a:rPr>
              <a:t>Переход на федеральный государственный образовательный стандарт среднего общего образования (ФГОС СОО)</a:t>
            </a:r>
            <a:endParaRPr>
              <a:solidFill>
                <a:srgbClr val="3B3D42"/>
              </a:solidFill>
            </a:endParaRPr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endParaRPr/>
          </a:p>
        </p:txBody>
      </p:sp>
      <p:pic>
        <p:nvPicPr>
          <p:cNvPr id="138" name="Google Shape;138;p13" descr="1479371923general_pages_i64571_v_shkolax_oblasti_prodoljaetsya_perexod_na_obuchenie_po_fgos.jpg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715008" y="4929198"/>
            <a:ext cx="2857520" cy="1500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14" descr="slide_8.jpg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0034" y="357166"/>
            <a:ext cx="8215312" cy="6116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4" descr="1479371923general_pages_i64571_v_shkolax_oblasti_prodoljaetsya_perexod_na_obuchenie_po_fgo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43702" y="5786454"/>
            <a:ext cx="2099692" cy="85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/>
          <p:nvPr/>
        </p:nvSpPr>
        <p:spPr>
          <a:xfrm>
            <a:off x="928662" y="285728"/>
            <a:ext cx="721523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Особенности учебного плана </a:t>
            </a:r>
            <a:endParaRPr sz="2800" b="1" i="0" u="none" strike="noStrike" cap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150" name="Google Shape;150;p15" descr="1479371923general_pages_i64571_v_shkolax_oblasti_prodoljaetsya_perexod_na_obuchenie_po_fgo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43702" y="5643578"/>
            <a:ext cx="2099692" cy="85725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1" name="Google Shape;151;p15"/>
          <p:cNvGrpSpPr/>
          <p:nvPr/>
        </p:nvGrpSpPr>
        <p:grpSpPr>
          <a:xfrm>
            <a:off x="1524000" y="1397496"/>
            <a:ext cx="6096000" cy="4063007"/>
            <a:chOff x="0" y="496"/>
            <a:chExt cx="6096000" cy="4063007"/>
          </a:xfrm>
        </p:grpSpPr>
        <p:sp>
          <p:nvSpPr>
            <p:cNvPr id="152" name="Google Shape;152;p15"/>
            <p:cNvSpPr/>
            <p:nvPr/>
          </p:nvSpPr>
          <p:spPr>
            <a:xfrm>
              <a:off x="2438400" y="496"/>
              <a:ext cx="3657600" cy="193476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FFD7CB">
                <a:alpha val="89803"/>
              </a:srgbClr>
            </a:solidFill>
            <a:ln w="25400" cap="flat" cmpd="sng">
              <a:solidFill>
                <a:srgbClr val="FFD7CB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5"/>
            <p:cNvSpPr txBox="1"/>
            <p:nvPr/>
          </p:nvSpPr>
          <p:spPr>
            <a:xfrm>
              <a:off x="2438400" y="496"/>
              <a:ext cx="3657600" cy="19347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275" tIns="41275" rIns="41275" bIns="41275" anchor="t" anchorCtr="0">
              <a:noAutofit/>
            </a:bodyPr>
            <a:lstStyle/>
            <a:p>
              <a:pPr marL="285750" marR="0" lvl="1" indent="-412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entury Schoolbook"/>
                <a:buChar char="•"/>
              </a:pPr>
              <a:r>
                <a:rPr lang="ru-RU" sz="6500" b="0" i="0" u="none" strike="noStrike" cap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60%</a:t>
              </a:r>
              <a:endParaRPr sz="65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54" name="Google Shape;154;p15"/>
            <p:cNvSpPr/>
            <p:nvPr/>
          </p:nvSpPr>
          <p:spPr>
            <a:xfrm>
              <a:off x="0" y="496"/>
              <a:ext cx="2438400" cy="1934765"/>
            </a:xfrm>
            <a:prstGeom prst="roundRect">
              <a:avLst>
                <a:gd name="adj" fmla="val 16667"/>
              </a:avLst>
            </a:prstGeom>
            <a:solidFill>
              <a:srgbClr val="FD853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5"/>
            <p:cNvSpPr txBox="1"/>
            <p:nvPr/>
          </p:nvSpPr>
          <p:spPr>
            <a:xfrm>
              <a:off x="0" y="496"/>
              <a:ext cx="2438400" cy="19347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32375" rIns="64750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700" b="1" i="0" u="none" strike="noStrike" cap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Обязательная часть </a:t>
              </a:r>
              <a:endParaRPr sz="1700" b="1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56" name="Google Shape;156;p15"/>
            <p:cNvSpPr/>
            <p:nvPr/>
          </p:nvSpPr>
          <p:spPr>
            <a:xfrm>
              <a:off x="2438400" y="2128738"/>
              <a:ext cx="3657600" cy="193476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FFD7CB">
                <a:alpha val="89803"/>
              </a:srgbClr>
            </a:solidFill>
            <a:ln w="25400" cap="flat" cmpd="sng">
              <a:solidFill>
                <a:srgbClr val="FFD7CB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5"/>
            <p:cNvSpPr txBox="1"/>
            <p:nvPr/>
          </p:nvSpPr>
          <p:spPr>
            <a:xfrm>
              <a:off x="2438400" y="2128738"/>
              <a:ext cx="3657600" cy="19347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275" tIns="41275" rIns="41275" bIns="41275" anchor="t" anchorCtr="0">
              <a:noAutofit/>
            </a:bodyPr>
            <a:lstStyle/>
            <a:p>
              <a:pPr marL="285750" marR="0" lvl="1" indent="-412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entury Schoolbook"/>
                <a:buChar char="•"/>
              </a:pPr>
              <a:r>
                <a:rPr lang="ru-RU" sz="6500" b="0" i="0" u="none" strike="noStrike" cap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40%</a:t>
              </a:r>
              <a:endParaRPr sz="65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58" name="Google Shape;158;p15"/>
            <p:cNvSpPr/>
            <p:nvPr/>
          </p:nvSpPr>
          <p:spPr>
            <a:xfrm>
              <a:off x="0" y="2128738"/>
              <a:ext cx="2438400" cy="1934765"/>
            </a:xfrm>
            <a:prstGeom prst="roundRect">
              <a:avLst>
                <a:gd name="adj" fmla="val 16667"/>
              </a:avLst>
            </a:prstGeom>
            <a:solidFill>
              <a:srgbClr val="FD853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5"/>
            <p:cNvSpPr txBox="1"/>
            <p:nvPr/>
          </p:nvSpPr>
          <p:spPr>
            <a:xfrm>
              <a:off x="0" y="2128738"/>
              <a:ext cx="2438400" cy="19347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32375" rIns="64750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700" b="1" i="0" u="none" strike="noStrike" cap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Часть, формируемая участниками образовательных отношений  </a:t>
              </a:r>
              <a:endParaRPr sz="1700" b="1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16" descr="1479371923general_pages_i64571_v_shkolax_oblasti_prodoljaetsya_perexod_na_obuchenie_po_fgo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43702" y="5715016"/>
            <a:ext cx="2099692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6" descr="slide_23.jpg"/>
          <p:cNvPicPr preferRelativeResize="0"/>
          <p:nvPr/>
        </p:nvPicPr>
        <p:blipFill rotWithShape="1">
          <a:blip r:embed="rId4">
            <a:alphaModFix/>
          </a:blip>
          <a:srcRect t="16882"/>
          <a:stretch/>
        </p:blipFill>
        <p:spPr>
          <a:xfrm>
            <a:off x="857224" y="928670"/>
            <a:ext cx="7429552" cy="4572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17" descr="1479371923general_pages_i64571_v_shkolax_oblasti_prodoljaetsya_perexod_na_obuchenie_po_fgo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43702" y="5643578"/>
            <a:ext cx="2099692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7" descr="slide_11.jpg"/>
          <p:cNvPicPr preferRelativeResize="0"/>
          <p:nvPr/>
        </p:nvPicPr>
        <p:blipFill rotWithShape="1">
          <a:blip r:embed="rId4">
            <a:alphaModFix/>
          </a:blip>
          <a:srcRect l="1561" r="1562" b="81818"/>
          <a:stretch/>
        </p:blipFill>
        <p:spPr>
          <a:xfrm>
            <a:off x="500034" y="0"/>
            <a:ext cx="7786742" cy="11429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2" name="Google Shape;172;p17"/>
          <p:cNvGrpSpPr/>
          <p:nvPr/>
        </p:nvGrpSpPr>
        <p:grpSpPr>
          <a:xfrm>
            <a:off x="1524000" y="1397000"/>
            <a:ext cx="6096000" cy="4063998"/>
            <a:chOff x="0" y="0"/>
            <a:chExt cx="6096000" cy="4063998"/>
          </a:xfrm>
        </p:grpSpPr>
        <p:sp>
          <p:nvSpPr>
            <p:cNvPr id="173" name="Google Shape;173;p17"/>
            <p:cNvSpPr/>
            <p:nvPr/>
          </p:nvSpPr>
          <p:spPr>
            <a:xfrm>
              <a:off x="2405067" y="31737"/>
              <a:ext cx="3657600" cy="1269999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FFD7CB">
                <a:alpha val="89803"/>
              </a:srgbClr>
            </a:solidFill>
            <a:ln w="25400" cap="flat" cmpd="sng">
              <a:solidFill>
                <a:srgbClr val="FFD7CB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7"/>
            <p:cNvSpPr txBox="1"/>
            <p:nvPr/>
          </p:nvSpPr>
          <p:spPr>
            <a:xfrm>
              <a:off x="2405067" y="31737"/>
              <a:ext cx="3657600" cy="1269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t" anchorCtr="0">
              <a:noAutofit/>
            </a:bodyPr>
            <a:lstStyle/>
            <a:p>
              <a:pPr marL="228600" marR="0" lvl="1" indent="-635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Century Schoolbook"/>
                <a:buNone/>
              </a:pPr>
              <a:endParaRPr sz="2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  <a:p>
              <a:pPr marL="228600" marR="0" lvl="1" indent="-228600" algn="ctr" rtl="0">
                <a:lnSpc>
                  <a:spcPct val="90000"/>
                </a:lnSpc>
                <a:spcBef>
                  <a:spcPts val="39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imes New Roman"/>
                <a:buChar char="•"/>
              </a:pPr>
              <a:r>
                <a:rPr lang="ru-RU" sz="20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Портфолио</a:t>
              </a:r>
              <a:r>
                <a:rPr lang="ru-RU" sz="2600" b="1" i="0" u="none" strike="noStrike" cap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endParaRPr sz="2600" b="1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75" name="Google Shape;175;p17"/>
            <p:cNvSpPr/>
            <p:nvPr/>
          </p:nvSpPr>
          <p:spPr>
            <a:xfrm>
              <a:off x="0" y="0"/>
              <a:ext cx="2438400" cy="1269999"/>
            </a:xfrm>
            <a:prstGeom prst="roundRect">
              <a:avLst>
                <a:gd name="adj" fmla="val 16667"/>
              </a:avLst>
            </a:prstGeom>
            <a:solidFill>
              <a:srgbClr val="FD853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7"/>
            <p:cNvSpPr txBox="1"/>
            <p:nvPr/>
          </p:nvSpPr>
          <p:spPr>
            <a:xfrm>
              <a:off x="0" y="0"/>
              <a:ext cx="2438400" cy="1269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32375" rIns="64750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700" b="1" i="0" u="none" strike="noStrike" cap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Личностные результаты </a:t>
              </a:r>
              <a:endParaRPr sz="1700" b="1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77" name="Google Shape;177;p17"/>
            <p:cNvSpPr/>
            <p:nvPr/>
          </p:nvSpPr>
          <p:spPr>
            <a:xfrm>
              <a:off x="2438399" y="1389062"/>
              <a:ext cx="3657600" cy="1269999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FFD7CB">
                <a:alpha val="89803"/>
              </a:srgbClr>
            </a:solidFill>
            <a:ln w="25400" cap="flat" cmpd="sng">
              <a:solidFill>
                <a:srgbClr val="FFD7CB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7"/>
            <p:cNvSpPr txBox="1"/>
            <p:nvPr/>
          </p:nvSpPr>
          <p:spPr>
            <a:xfrm>
              <a:off x="2438399" y="1389062"/>
              <a:ext cx="3657600" cy="1269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t" anchorCtr="0">
              <a:noAutofit/>
            </a:bodyPr>
            <a:lstStyle/>
            <a:p>
              <a:pPr marL="171450" marR="0" lvl="1" indent="-571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Schoolbook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  <a:p>
              <a:pPr marL="171450" marR="0" lvl="1" indent="-171450" algn="ctr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Char char="•"/>
              </a:pPr>
              <a:r>
                <a:rPr lang="ru-RU" sz="18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Индивидуальный учебный проект </a:t>
              </a:r>
              <a:endPara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0" y="1397000"/>
              <a:ext cx="2438400" cy="1269999"/>
            </a:xfrm>
            <a:prstGeom prst="roundRect">
              <a:avLst>
                <a:gd name="adj" fmla="val 16667"/>
              </a:avLst>
            </a:prstGeom>
            <a:solidFill>
              <a:srgbClr val="FD853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7"/>
            <p:cNvSpPr txBox="1"/>
            <p:nvPr/>
          </p:nvSpPr>
          <p:spPr>
            <a:xfrm>
              <a:off x="0" y="1397000"/>
              <a:ext cx="2438400" cy="1269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32375" rIns="64750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700" b="1" i="0" u="none" strike="noStrike" cap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Метапредметные результаты </a:t>
              </a:r>
              <a:endParaRPr sz="1700" b="1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81" name="Google Shape;181;p17"/>
            <p:cNvSpPr/>
            <p:nvPr/>
          </p:nvSpPr>
          <p:spPr>
            <a:xfrm>
              <a:off x="2438400" y="2793999"/>
              <a:ext cx="3657600" cy="1269999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FFD7CB">
                <a:alpha val="89803"/>
              </a:srgbClr>
            </a:solidFill>
            <a:ln w="25400" cap="flat" cmpd="sng">
              <a:solidFill>
                <a:srgbClr val="FFD7CB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7"/>
            <p:cNvSpPr txBox="1"/>
            <p:nvPr/>
          </p:nvSpPr>
          <p:spPr>
            <a:xfrm>
              <a:off x="2438400" y="2793999"/>
              <a:ext cx="3657600" cy="1269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775" tIns="17775" rIns="17775" bIns="17775" anchor="t" anchorCtr="0">
              <a:noAutofit/>
            </a:bodyPr>
            <a:lstStyle/>
            <a:p>
              <a:pPr marL="285750" marR="0" lvl="1" indent="-28575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entury Schoolbook"/>
                <a:buChar char="•"/>
              </a:pPr>
              <a:r>
                <a:rPr lang="ru-RU" sz="2800" b="1" i="0" u="none" strike="noStrike" cap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ЕГЭ</a:t>
              </a:r>
              <a:r>
                <a:rPr lang="ru-RU" sz="6300" b="0" i="0" u="none" strike="noStrike" cap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endParaRPr sz="63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83" name="Google Shape;183;p17"/>
            <p:cNvSpPr/>
            <p:nvPr/>
          </p:nvSpPr>
          <p:spPr>
            <a:xfrm>
              <a:off x="0" y="2746374"/>
              <a:ext cx="2438400" cy="1269999"/>
            </a:xfrm>
            <a:prstGeom prst="roundRect">
              <a:avLst>
                <a:gd name="adj" fmla="val 16667"/>
              </a:avLst>
            </a:prstGeom>
            <a:solidFill>
              <a:srgbClr val="FD853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7"/>
            <p:cNvSpPr txBox="1"/>
            <p:nvPr/>
          </p:nvSpPr>
          <p:spPr>
            <a:xfrm>
              <a:off x="0" y="2746374"/>
              <a:ext cx="2438400" cy="1269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32375" rIns="64750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700" b="1" i="0" u="none" strike="noStrike" cap="none">
                  <a:solidFill>
                    <a:schemeClr val="dk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Предметные результаты </a:t>
              </a:r>
              <a:endParaRPr sz="1700" b="1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"/>
          <p:cNvSpPr txBox="1"/>
          <p:nvPr/>
        </p:nvSpPr>
        <p:spPr>
          <a:xfrm>
            <a:off x="714349" y="142852"/>
            <a:ext cx="728667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Индивидуальный итоговый проект</a:t>
            </a:r>
            <a:endParaRPr/>
          </a:p>
        </p:txBody>
      </p:sp>
      <p:sp>
        <p:nvSpPr>
          <p:cNvPr id="190" name="Google Shape;190;p18"/>
          <p:cNvSpPr txBox="1"/>
          <p:nvPr/>
        </p:nvSpPr>
        <p:spPr>
          <a:xfrm>
            <a:off x="142844" y="1071547"/>
            <a:ext cx="8402669" cy="40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cap="none">
                <a:solidFill>
                  <a:srgbClr val="99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 Основные принципы: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99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ru-RU" sz="20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основной объект оценки метапредметных результатов;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ru-RU" sz="20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выполнение в рамках одного или нескольких учебных предметов;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ru-RU" sz="20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демонстрация самостоятельного освоения, способности проектировать и осуществлять результативную деятельность;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ru-RU" sz="20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выполнение проекта обязательно для каждого обучающегося; 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ru-RU" sz="20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отметка за  проект выставляется в графу «Проектная деятельность» в классном журнале, в  личном деле, в аттестате о среднем общем образовании.</a:t>
            </a:r>
            <a:endParaRPr sz="2000" b="0" i="0" u="none" strike="noStrike" cap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85750" marR="0" lvl="0" indent="-158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85750" marR="0" lvl="0" indent="-158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endParaRPr sz="2000" b="0" i="0" u="none" strike="noStrike" cap="non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191" name="Google Shape;191;p18" descr="1479371923general_pages_i64571_v_shkolax_oblasti_prodoljaetsya_perexod_na_obuchenie_po_fgo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43702" y="5572140"/>
            <a:ext cx="2099692" cy="85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19" descr="slide_2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158" y="0"/>
            <a:ext cx="8358246" cy="5857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9" descr="1479371923general_pages_i64571_v_shkolax_oblasti_prodoljaetsya_perexod_na_obuchenie_po_fgo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43702" y="5857892"/>
            <a:ext cx="2099692" cy="85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20" descr="slide_22.jpg"/>
          <p:cNvPicPr preferRelativeResize="0"/>
          <p:nvPr/>
        </p:nvPicPr>
        <p:blipFill rotWithShape="1">
          <a:blip r:embed="rId3">
            <a:alphaModFix/>
          </a:blip>
          <a:srcRect l="6250" r="3905" b="7865"/>
          <a:stretch/>
        </p:blipFill>
        <p:spPr>
          <a:xfrm>
            <a:off x="285720" y="0"/>
            <a:ext cx="8215370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0" descr="1479371923general_pages_i64571_v_shkolax_oblasti_prodoljaetsya_perexod_na_obuchenie_po_fgo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43702" y="5643578"/>
            <a:ext cx="2099692" cy="85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p21" descr="slide_5.jpg"/>
          <p:cNvPicPr preferRelativeResize="0"/>
          <p:nvPr/>
        </p:nvPicPr>
        <p:blipFill rotWithShape="1">
          <a:blip r:embed="rId3">
            <a:alphaModFix/>
          </a:blip>
          <a:srcRect l="4273" t="21875" r="30768"/>
          <a:stretch/>
        </p:blipFill>
        <p:spPr>
          <a:xfrm>
            <a:off x="714348" y="1000108"/>
            <a:ext cx="5429288" cy="5357826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1"/>
          <p:cNvSpPr txBox="1"/>
          <p:nvPr/>
        </p:nvSpPr>
        <p:spPr>
          <a:xfrm>
            <a:off x="857224" y="285728"/>
            <a:ext cx="750099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Готовность школы к введению ФГОС СОО</a:t>
            </a:r>
            <a:endParaRPr sz="2400" b="1" i="0" u="none" strike="noStrike" cap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210" name="Google Shape;210;p21" descr="1479371923general_pages_i64571_v_shkolax_oblasti_prodoljaetsya_perexod_na_obuchenie_po_fgo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43702" y="5643578"/>
            <a:ext cx="2099692" cy="85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Эркер">
  <a:themeElements>
    <a:clrScheme name="Эркер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Экран (4:3)</PresentationFormat>
  <Paragraphs>23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Noto Sans Symbols</vt:lpstr>
      <vt:lpstr>Century Schoolbook</vt:lpstr>
      <vt:lpstr>Эркер</vt:lpstr>
      <vt:lpstr>Переход на федеральный государственный образовательный стандарт среднего общего образования (ФГОС СОО)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федеральный государственный образовательный стандарт среднего общего образования (ФГОС СОО)</dc:title>
  <cp:lastModifiedBy>Пользователь</cp:lastModifiedBy>
  <cp:revision>1</cp:revision>
  <dcterms:modified xsi:type="dcterms:W3CDTF">2023-03-30T08:30:54Z</dcterms:modified>
</cp:coreProperties>
</file>